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8"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70" d="100"/>
          <a:sy n="70" d="100"/>
        </p:scale>
        <p:origin x="-108" y="-21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64DF5B1-3694-42A9-866E-9F1FF6CF0C0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D9BDB0-2A2B-43AC-965A-A9E7E7F741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6ADEE3-AAA7-4846-8EC6-84B1537C1D74}"/>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A7849A-1CE6-4F5C-95D7-EA8DA5EE555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4BC6257-C490-4059-9E97-16E46673C6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861E48C-176E-4E60-8CB3-5425169963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A735923-3BB5-4F33-8E76-56665E95B5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8" name="Footer Placeholder 7">
            <a:extLst>
              <a:ext uri="{FF2B5EF4-FFF2-40B4-BE49-F238E27FC236}">
                <a16:creationId xmlns:a16="http://schemas.microsoft.com/office/drawing/2014/main" xmlns=""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44CEFE7-D923-48C1-B2FE-8110829C69E3}"/>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4" name="Footer Placeholder 3">
            <a:extLst>
              <a:ext uri="{FF2B5EF4-FFF2-40B4-BE49-F238E27FC236}">
                <a16:creationId xmlns:a16="http://schemas.microsoft.com/office/drawing/2014/main" xmlns=""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8942B-5ECF-4556-91C2-496E4C52EF8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3" name="Footer Placeholder 2">
            <a:extLst>
              <a:ext uri="{FF2B5EF4-FFF2-40B4-BE49-F238E27FC236}">
                <a16:creationId xmlns:a16="http://schemas.microsoft.com/office/drawing/2014/main" xmlns=""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A60C32E-3427-4696-A55A-56886EA24AEB}"/>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D19410E-A050-4AA2-BC89-EF52EB1C34F6}"/>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xmlns=""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xmlns=""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xmlns=""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xmlns=""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xmlns=""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xmlns=""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xmlns=""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xmlns=""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xmlns=""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xmlns=""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xmlns=""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xmlns=""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xmlns=""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xmlns=""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xmlns=""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xmlns=""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xmlns=""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xmlns=""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xmlns=""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xmlns=""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xmlns=""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xmlns=""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xmlns=""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xmlns=""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xmlns=""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xmlns=""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xmlns=""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a:t>
            </a:r>
            <a:r>
              <a:rPr lang="en-US" sz="900" dirty="0" smtClean="0">
                <a:ea typeface="+mn-lt"/>
                <a:cs typeface="+mn-lt"/>
              </a:rPr>
              <a:t>4 </a:t>
            </a:r>
            <a:r>
              <a:rPr lang="en-US" sz="900" dirty="0">
                <a:ea typeface="+mn-lt"/>
                <a:cs typeface="+mn-lt"/>
              </a:rPr>
              <a:t>weeks, the trend reversed, and more mosquitoes started </a:t>
            </a:r>
            <a:r>
              <a:rPr lang="en-US" sz="900" dirty="0" smtClean="0">
                <a:ea typeface="+mn-lt"/>
                <a:cs typeface="+mn-lt"/>
              </a:rPr>
              <a:t>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xmlns=""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xmlns=""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xmlns=""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xmlns=""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xmlns=""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xmlns=""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xmlns=""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xmlns=""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xmlns=""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85000" lnSpcReduction="20000"/>
          </a:bodyPr>
          <a:lstStyle/>
          <a:p>
            <a:pPr marL="0" indent="0">
              <a:buNone/>
            </a:pPr>
            <a:r>
              <a:rPr lang="en-US" sz="14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400" dirty="0">
                <a:latin typeface="+mj-lt"/>
              </a:rPr>
              <a:t>Although the model is unable to predict at a very high accuracy rate (e.g. 90+%), we should still conduct spray at those predicted spots. </a:t>
            </a:r>
          </a:p>
          <a:p>
            <a:pPr marL="0" indent="0">
              <a:buNone/>
            </a:pPr>
            <a:r>
              <a:rPr lang="en-US" sz="1400" dirty="0">
                <a:latin typeface="+mj-lt"/>
              </a:rPr>
              <a:t>This is despite that the spray train analysis seemingly imply that it is not an effective method. </a:t>
            </a:r>
            <a:endParaRPr lang="en-US" sz="1400" dirty="0">
              <a:latin typeface="+mj-lt"/>
              <a:cs typeface="Calibri Light"/>
            </a:endParaRPr>
          </a:p>
          <a:p>
            <a:pPr marL="0" indent="0">
              <a:buNone/>
            </a:pPr>
            <a:r>
              <a:rPr lang="en-US" sz="1400" dirty="0">
                <a:latin typeface="+mj-lt"/>
              </a:rPr>
              <a:t>Reasons being, we were not sure how about the size of the spray area, exact weather condition at the time of spray, how was the spray conducted and most traps were not placed in the spray area.</a:t>
            </a:r>
          </a:p>
          <a:p>
            <a:pPr marL="0" indent="0">
              <a:buNone/>
            </a:pPr>
            <a:r>
              <a:rPr lang="en-US" sz="14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400" dirty="0">
                <a:latin typeface="+mj-lt"/>
              </a:rPr>
              <a:t>As earlier mentioned, we dropped the '</a:t>
            </a:r>
            <a:r>
              <a:rPr lang="en-SG" sz="1400" dirty="0" err="1">
                <a:latin typeface="+mj-lt"/>
              </a:rPr>
              <a:t>NumMosquitos</a:t>
            </a:r>
            <a:r>
              <a:rPr lang="en-SG" sz="1400" dirty="0">
                <a:latin typeface="+mj-lt"/>
              </a:rPr>
              <a:t>' column as one of the features of our model as we were unable to create a good enough linear regression model to predict the '</a:t>
            </a:r>
            <a:r>
              <a:rPr lang="en-SG" sz="1400" dirty="0" err="1">
                <a:latin typeface="+mj-lt"/>
              </a:rPr>
              <a:t>NumMosquitos</a:t>
            </a:r>
            <a:r>
              <a:rPr lang="en-SG" sz="1400" dirty="0">
                <a:latin typeface="+mj-lt"/>
              </a:rPr>
              <a:t>' in our test dataset. Moving forward, we can try to create a classification model instead of a Regression model, since '</a:t>
            </a:r>
            <a:r>
              <a:rPr lang="en-SG" sz="1400" dirty="0" err="1">
                <a:latin typeface="+mj-lt"/>
              </a:rPr>
              <a:t>NumMosquitos</a:t>
            </a:r>
            <a:r>
              <a:rPr lang="en-SG" sz="1400" dirty="0">
                <a:latin typeface="+mj-lt"/>
              </a:rPr>
              <a:t>' will always be an integer value. So, Class 1 = 1 Mosquito, Class 2 = 2 Mosquitos, Class 3 = 3 Mosquitos etc. If our results are good, we can then look to include '</a:t>
            </a:r>
            <a:r>
              <a:rPr lang="en-SG" sz="1400" dirty="0" err="1">
                <a:latin typeface="+mj-lt"/>
              </a:rPr>
              <a:t>NumMosquios</a:t>
            </a:r>
            <a:r>
              <a:rPr lang="en-SG" sz="1400" dirty="0">
                <a:latin typeface="+mj-lt"/>
              </a:rPr>
              <a:t>' as one of the features of our final selected model.</a:t>
            </a:r>
          </a:p>
          <a:p>
            <a:pPr marL="0" indent="0">
              <a:buNone/>
            </a:pPr>
            <a:r>
              <a:rPr lang="en-SG" sz="14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4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xmlns=""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xmlns=""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xmlns=""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xmlns=""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xmlns=""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xmlns="" id="{1D626E18-832F-E147-B9DA-52564C947CB0}"/>
              </a:ext>
            </a:extLst>
          </p:cNvPr>
          <p:cNvSpPr txBox="1"/>
          <p:nvPr/>
        </p:nvSpPr>
        <p:spPr>
          <a:xfrm>
            <a:off x="1017767" y="1812897"/>
            <a:ext cx="4603805" cy="3970318"/>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Conclusion and Recommendation</a:t>
            </a:r>
          </a:p>
          <a:p>
            <a:pPr marL="285750" indent="-285750">
              <a:buFontTx/>
              <a:buChar char="-"/>
            </a:pPr>
            <a:endParaRPr lang="en-SG" dirty="0"/>
          </a:p>
          <a:p>
            <a:r>
              <a:rPr lang="en-SG" dirty="0"/>
              <a:t>- Cost Benefit Analysis</a:t>
            </a:r>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xmlns=""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xmlns=""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xmlns=""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xmlns=""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xmlns=""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Linear egression 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xmlns=""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xmlns=""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xmlns=""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xmlns="" id="{119478B5-22D1-C154-9551-84A8261ED9E8}"/>
              </a:ext>
            </a:extLst>
          </p:cNvPr>
          <p:cNvSpPr txBox="1"/>
          <p:nvPr/>
        </p:nvSpPr>
        <p:spPr>
          <a:xfrm>
            <a:off x="227906" y="5413821"/>
            <a:ext cx="10755297"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Train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While there were no null values, it contained extra information that was not needed, like address, block and street which were all captured under the Latitude and Longitude given. As such we decided to drop them too.</a:t>
            </a:r>
          </a:p>
          <a:p>
            <a:pPr marL="285750" indent="-285750">
              <a:buFont typeface="Arial"/>
              <a:buChar char="•"/>
            </a:pPr>
            <a:r>
              <a:rPr lang="en-US" sz="900">
                <a:cs typeface="Calibri"/>
              </a:rPr>
              <a:t>Rows which has location accuracy of 3 were also dropped</a:t>
            </a: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xmlns=""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xmlns=""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xmlns=""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xmlns=""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r>
              <a:rPr lang="en-US" sz="900" dirty="0">
                <a:ea typeface="+mn-lt"/>
                <a:cs typeface="+mn-lt"/>
              </a:rPr>
              <a:t/>
            </a:r>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r>
              <a:rPr lang="en-US" sz="900" dirty="0">
                <a:ea typeface="+mn-lt"/>
                <a:cs typeface="+mn-lt"/>
              </a:rPr>
              <a:t/>
            </a: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xmlns=""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xmlns=""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xmlns=""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xmlns=""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xmlns=""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xmlns=""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xmlns=""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xmlns=""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xmlns=""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xmlns=""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xmlns=""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xmlns=""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xmlns=""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xmlns=""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xmlns=""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2167</Words>
  <Application>Microsoft Office PowerPoint</Application>
  <PresentationFormat>Custom</PresentationFormat>
  <Paragraphs>196</Paragraphs>
  <Slides>18</Slides>
  <Notes>0</Notes>
  <HiddenSlides>2</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Conclusion</vt:lpstr>
      <vt:lpstr>Cost Benefit Analysis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 Gim</cp:lastModifiedBy>
  <cp:revision>11</cp:revision>
  <dcterms:created xsi:type="dcterms:W3CDTF">2022-04-16T06:37:06Z</dcterms:created>
  <dcterms:modified xsi:type="dcterms:W3CDTF">2022-04-22T14:12:33Z</dcterms:modified>
</cp:coreProperties>
</file>